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4630400" cy="8229600"/>
  <p:notesSz cx="8229600" cy="14630400"/>
  <p:embeddedFontLst>
    <p:embeddedFont>
      <p:font typeface="Bitter" panose="020B0604020202020204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C1D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FF15470-35F3-4204-89E2-51A96A622959}" v="8" dt="2025-11-28T22:11:10.23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mira İsmayılova" userId="150c57afee8d95fa" providerId="LiveId" clId="{A6486DBE-12D2-4D7E-B98F-03F70FFA72EE}"/>
    <pc:docChg chg="addSld modSld">
      <pc:chgData name="Samira İsmayılova" userId="150c57afee8d95fa" providerId="LiveId" clId="{A6486DBE-12D2-4D7E-B98F-03F70FFA72EE}" dt="2025-11-28T22:12:28.408" v="101" actId="1076"/>
      <pc:docMkLst>
        <pc:docMk/>
      </pc:docMkLst>
      <pc:sldChg chg="addSp modSp mod">
        <pc:chgData name="Samira İsmayılova" userId="150c57afee8d95fa" providerId="LiveId" clId="{A6486DBE-12D2-4D7E-B98F-03F70FFA72EE}" dt="2025-11-28T22:10:37.944" v="4" actId="2085"/>
        <pc:sldMkLst>
          <pc:docMk/>
          <pc:sldMk cId="0" sldId="257"/>
        </pc:sldMkLst>
        <pc:spChg chg="add mod">
          <ac:chgData name="Samira İsmayılova" userId="150c57afee8d95fa" providerId="LiveId" clId="{A6486DBE-12D2-4D7E-B98F-03F70FFA72EE}" dt="2025-11-28T22:10:37.944" v="4" actId="2085"/>
          <ac:spMkLst>
            <pc:docMk/>
            <pc:sldMk cId="0" sldId="257"/>
            <ac:spMk id="16" creationId="{789C2621-25F6-A45F-90DA-3E7DEF185D85}"/>
          </ac:spMkLst>
        </pc:spChg>
      </pc:sldChg>
      <pc:sldChg chg="addSp modSp">
        <pc:chgData name="Samira İsmayılova" userId="150c57afee8d95fa" providerId="LiveId" clId="{A6486DBE-12D2-4D7E-B98F-03F70FFA72EE}" dt="2025-11-28T22:10:42.129" v="5"/>
        <pc:sldMkLst>
          <pc:docMk/>
          <pc:sldMk cId="0" sldId="258"/>
        </pc:sldMkLst>
        <pc:spChg chg="add mod">
          <ac:chgData name="Samira İsmayılova" userId="150c57afee8d95fa" providerId="LiveId" clId="{A6486DBE-12D2-4D7E-B98F-03F70FFA72EE}" dt="2025-11-28T22:10:42.129" v="5"/>
          <ac:spMkLst>
            <pc:docMk/>
            <pc:sldMk cId="0" sldId="258"/>
            <ac:spMk id="19" creationId="{7EA9607F-B041-ABA1-881B-4E9E6F415364}"/>
          </ac:spMkLst>
        </pc:spChg>
      </pc:sldChg>
      <pc:sldChg chg="addSp modSp">
        <pc:chgData name="Samira İsmayılova" userId="150c57afee8d95fa" providerId="LiveId" clId="{A6486DBE-12D2-4D7E-B98F-03F70FFA72EE}" dt="2025-11-28T22:10:47.225" v="6"/>
        <pc:sldMkLst>
          <pc:docMk/>
          <pc:sldMk cId="0" sldId="259"/>
        </pc:sldMkLst>
        <pc:spChg chg="add mod">
          <ac:chgData name="Samira İsmayılova" userId="150c57afee8d95fa" providerId="LiveId" clId="{A6486DBE-12D2-4D7E-B98F-03F70FFA72EE}" dt="2025-11-28T22:10:47.225" v="6"/>
          <ac:spMkLst>
            <pc:docMk/>
            <pc:sldMk cId="0" sldId="259"/>
            <ac:spMk id="19" creationId="{3C04EAF5-72F6-4100-7BD0-E62CA61CCE38}"/>
          </ac:spMkLst>
        </pc:spChg>
      </pc:sldChg>
      <pc:sldChg chg="addSp modSp">
        <pc:chgData name="Samira İsmayılova" userId="150c57afee8d95fa" providerId="LiveId" clId="{A6486DBE-12D2-4D7E-B98F-03F70FFA72EE}" dt="2025-11-28T22:10:49.314" v="7"/>
        <pc:sldMkLst>
          <pc:docMk/>
          <pc:sldMk cId="0" sldId="260"/>
        </pc:sldMkLst>
        <pc:spChg chg="add mod">
          <ac:chgData name="Samira İsmayılova" userId="150c57afee8d95fa" providerId="LiveId" clId="{A6486DBE-12D2-4D7E-B98F-03F70FFA72EE}" dt="2025-11-28T22:10:49.314" v="7"/>
          <ac:spMkLst>
            <pc:docMk/>
            <pc:sldMk cId="0" sldId="260"/>
            <ac:spMk id="19" creationId="{47C9D97E-BC20-ECA1-D328-F907B8E6E9A7}"/>
          </ac:spMkLst>
        </pc:spChg>
      </pc:sldChg>
      <pc:sldChg chg="addSp modSp">
        <pc:chgData name="Samira İsmayılova" userId="150c57afee8d95fa" providerId="LiveId" clId="{A6486DBE-12D2-4D7E-B98F-03F70FFA72EE}" dt="2025-11-28T22:10:53.128" v="8"/>
        <pc:sldMkLst>
          <pc:docMk/>
          <pc:sldMk cId="0" sldId="262"/>
        </pc:sldMkLst>
        <pc:spChg chg="add mod">
          <ac:chgData name="Samira İsmayılova" userId="150c57afee8d95fa" providerId="LiveId" clId="{A6486DBE-12D2-4D7E-B98F-03F70FFA72EE}" dt="2025-11-28T22:10:53.128" v="8"/>
          <ac:spMkLst>
            <pc:docMk/>
            <pc:sldMk cId="0" sldId="262"/>
            <ac:spMk id="36" creationId="{E1B19F87-F98B-DB95-07BB-57AB64E86ABC}"/>
          </ac:spMkLst>
        </pc:spChg>
      </pc:sldChg>
      <pc:sldChg chg="addSp modSp">
        <pc:chgData name="Samira İsmayılova" userId="150c57afee8d95fa" providerId="LiveId" clId="{A6486DBE-12D2-4D7E-B98F-03F70FFA72EE}" dt="2025-11-28T22:10:54.489" v="9"/>
        <pc:sldMkLst>
          <pc:docMk/>
          <pc:sldMk cId="0" sldId="263"/>
        </pc:sldMkLst>
        <pc:spChg chg="add mod">
          <ac:chgData name="Samira İsmayılova" userId="150c57afee8d95fa" providerId="LiveId" clId="{A6486DBE-12D2-4D7E-B98F-03F70FFA72EE}" dt="2025-11-28T22:10:54.489" v="9"/>
          <ac:spMkLst>
            <pc:docMk/>
            <pc:sldMk cId="0" sldId="263"/>
            <ac:spMk id="11" creationId="{C53F6C28-7988-D612-B086-8508F3598665}"/>
          </ac:spMkLst>
        </pc:spChg>
      </pc:sldChg>
      <pc:sldChg chg="addSp modSp mod">
        <pc:chgData name="Samira İsmayılova" userId="150c57afee8d95fa" providerId="LiveId" clId="{A6486DBE-12D2-4D7E-B98F-03F70FFA72EE}" dt="2025-11-28T22:12:10.433" v="94" actId="14100"/>
        <pc:sldMkLst>
          <pc:docMk/>
          <pc:sldMk cId="0" sldId="264"/>
        </pc:sldMkLst>
        <pc:spChg chg="mod">
          <ac:chgData name="Samira İsmayılova" userId="150c57afee8d95fa" providerId="LiveId" clId="{A6486DBE-12D2-4D7E-B98F-03F70FFA72EE}" dt="2025-11-28T22:12:10.433" v="94" actId="14100"/>
          <ac:spMkLst>
            <pc:docMk/>
            <pc:sldMk cId="0" sldId="264"/>
            <ac:spMk id="2" creationId="{00000000-0000-0000-0000-000000000000}"/>
          </ac:spMkLst>
        </pc:spChg>
        <pc:spChg chg="add mod">
          <ac:chgData name="Samira İsmayılova" userId="150c57afee8d95fa" providerId="LiveId" clId="{A6486DBE-12D2-4D7E-B98F-03F70FFA72EE}" dt="2025-11-28T22:10:55.861" v="10"/>
          <ac:spMkLst>
            <pc:docMk/>
            <pc:sldMk cId="0" sldId="264"/>
            <ac:spMk id="11" creationId="{0CEAE1CD-6082-1F08-CC20-A96E4D69E46F}"/>
          </ac:spMkLst>
        </pc:spChg>
      </pc:sldChg>
      <pc:sldChg chg="addSp modSp">
        <pc:chgData name="Samira İsmayılova" userId="150c57afee8d95fa" providerId="LiveId" clId="{A6486DBE-12D2-4D7E-B98F-03F70FFA72EE}" dt="2025-11-28T22:10:57.110" v="11"/>
        <pc:sldMkLst>
          <pc:docMk/>
          <pc:sldMk cId="0" sldId="265"/>
        </pc:sldMkLst>
        <pc:spChg chg="add mod">
          <ac:chgData name="Samira İsmayılova" userId="150c57afee8d95fa" providerId="LiveId" clId="{A6486DBE-12D2-4D7E-B98F-03F70FFA72EE}" dt="2025-11-28T22:10:57.110" v="11"/>
          <ac:spMkLst>
            <pc:docMk/>
            <pc:sldMk cId="0" sldId="265"/>
            <ac:spMk id="18" creationId="{56365D35-C0F5-462F-A7AF-0816C974E31A}"/>
          </ac:spMkLst>
        </pc:spChg>
      </pc:sldChg>
      <pc:sldChg chg="addSp modSp new mod">
        <pc:chgData name="Samira İsmayılova" userId="150c57afee8d95fa" providerId="LiveId" clId="{A6486DBE-12D2-4D7E-B98F-03F70FFA72EE}" dt="2025-11-28T22:12:28.408" v="101" actId="1076"/>
        <pc:sldMkLst>
          <pc:docMk/>
          <pc:sldMk cId="1237535624" sldId="266"/>
        </pc:sldMkLst>
        <pc:spChg chg="add mod">
          <ac:chgData name="Samira İsmayılova" userId="150c57afee8d95fa" providerId="LiveId" clId="{A6486DBE-12D2-4D7E-B98F-03F70FFA72EE}" dt="2025-11-28T22:12:28.408" v="101" actId="1076"/>
          <ac:spMkLst>
            <pc:docMk/>
            <pc:sldMk cId="1237535624" sldId="266"/>
            <ac:spMk id="2" creationId="{ADF0E387-2676-4A4D-FB7C-FDB418457B2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688759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Relationship Id="rId9" Type="http://schemas.openxmlformats.org/officeDocument/2006/relationships/image" Target="../media/image14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43637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Cattle Breed Classification Using CNNs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19409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A Comparative Study of ResNet18 and VGG16 with Transfer Learning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81214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Samira Ismayilova, Agayeva Firuza, Gallacov Emil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543020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Group CE 22.2, Baku Higher Oil School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3007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29350" y="583763"/>
            <a:ext cx="6221730" cy="663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00"/>
              </a:lnSpc>
              <a:buNone/>
            </a:pPr>
            <a:r>
              <a:rPr lang="en-US" sz="415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Conclusion &amp; Future Work</a:t>
            </a:r>
            <a:endParaRPr lang="en-US" sz="4150" dirty="0"/>
          </a:p>
        </p:txBody>
      </p:sp>
      <p:sp>
        <p:nvSpPr>
          <p:cNvPr id="4" name="Shape 1"/>
          <p:cNvSpPr/>
          <p:nvPr/>
        </p:nvSpPr>
        <p:spPr>
          <a:xfrm>
            <a:off x="6229350" y="1565434"/>
            <a:ext cx="849035" cy="1273612"/>
          </a:xfrm>
          <a:prstGeom prst="roundRect">
            <a:avLst>
              <a:gd name="adj" fmla="val 360040"/>
            </a:avLst>
          </a:prstGeom>
          <a:solidFill>
            <a:srgbClr val="3B3C3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6494621" y="2003227"/>
            <a:ext cx="318373" cy="3980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5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1</a:t>
            </a:r>
            <a:endParaRPr lang="en-US" sz="2500" dirty="0"/>
          </a:p>
        </p:txBody>
      </p:sp>
      <p:sp>
        <p:nvSpPr>
          <p:cNvPr id="6" name="Text 3"/>
          <p:cNvSpPr/>
          <p:nvPr/>
        </p:nvSpPr>
        <p:spPr>
          <a:xfrm>
            <a:off x="7290554" y="1777603"/>
            <a:ext cx="3356015" cy="331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Transfer Learning is Crucial</a:t>
            </a:r>
            <a:endParaRPr lang="en-US" sz="2050" dirty="0"/>
          </a:p>
        </p:txBody>
      </p:sp>
      <p:sp>
        <p:nvSpPr>
          <p:cNvPr id="7" name="Text 4"/>
          <p:cNvSpPr/>
          <p:nvPr/>
        </p:nvSpPr>
        <p:spPr>
          <a:xfrm>
            <a:off x="7290554" y="2236589"/>
            <a:ext cx="6596896" cy="3395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Essential for small datasets.</a:t>
            </a:r>
            <a:endParaRPr lang="en-US" sz="1650" dirty="0"/>
          </a:p>
        </p:txBody>
      </p:sp>
      <p:sp>
        <p:nvSpPr>
          <p:cNvPr id="8" name="Shape 5"/>
          <p:cNvSpPr/>
          <p:nvPr/>
        </p:nvSpPr>
        <p:spPr>
          <a:xfrm>
            <a:off x="6229350" y="3051215"/>
            <a:ext cx="849035" cy="1273612"/>
          </a:xfrm>
          <a:prstGeom prst="roundRect">
            <a:avLst>
              <a:gd name="adj" fmla="val 360040"/>
            </a:avLst>
          </a:prstGeom>
          <a:solidFill>
            <a:srgbClr val="3B3C3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6"/>
          <p:cNvSpPr/>
          <p:nvPr/>
        </p:nvSpPr>
        <p:spPr>
          <a:xfrm>
            <a:off x="6494621" y="3489008"/>
            <a:ext cx="318373" cy="3980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5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2</a:t>
            </a:r>
            <a:endParaRPr lang="en-US" sz="2500" dirty="0"/>
          </a:p>
        </p:txBody>
      </p:sp>
      <p:sp>
        <p:nvSpPr>
          <p:cNvPr id="10" name="Text 7"/>
          <p:cNvSpPr/>
          <p:nvPr/>
        </p:nvSpPr>
        <p:spPr>
          <a:xfrm>
            <a:off x="7290554" y="3263384"/>
            <a:ext cx="3688913" cy="331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ResNet18 Outperforms VGG16</a:t>
            </a:r>
            <a:endParaRPr lang="en-US" sz="2050" dirty="0"/>
          </a:p>
        </p:txBody>
      </p:sp>
      <p:sp>
        <p:nvSpPr>
          <p:cNvPr id="11" name="Text 8"/>
          <p:cNvSpPr/>
          <p:nvPr/>
        </p:nvSpPr>
        <p:spPr>
          <a:xfrm>
            <a:off x="7290554" y="3722370"/>
            <a:ext cx="6596896" cy="3395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Easier optimization with residual connections.</a:t>
            </a:r>
            <a:endParaRPr lang="en-US" sz="1650" dirty="0"/>
          </a:p>
        </p:txBody>
      </p:sp>
      <p:sp>
        <p:nvSpPr>
          <p:cNvPr id="12" name="Shape 9"/>
          <p:cNvSpPr/>
          <p:nvPr/>
        </p:nvSpPr>
        <p:spPr>
          <a:xfrm>
            <a:off x="6229350" y="4536996"/>
            <a:ext cx="849035" cy="1273612"/>
          </a:xfrm>
          <a:prstGeom prst="roundRect">
            <a:avLst>
              <a:gd name="adj" fmla="val 360040"/>
            </a:avLst>
          </a:prstGeom>
          <a:solidFill>
            <a:srgbClr val="3B3C3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10"/>
          <p:cNvSpPr/>
          <p:nvPr/>
        </p:nvSpPr>
        <p:spPr>
          <a:xfrm>
            <a:off x="6494621" y="4974788"/>
            <a:ext cx="318373" cy="3980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5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3</a:t>
            </a:r>
            <a:endParaRPr lang="en-US" sz="2500" dirty="0"/>
          </a:p>
        </p:txBody>
      </p:sp>
      <p:sp>
        <p:nvSpPr>
          <p:cNvPr id="14" name="Text 11"/>
          <p:cNvSpPr/>
          <p:nvPr/>
        </p:nvSpPr>
        <p:spPr>
          <a:xfrm>
            <a:off x="7290554" y="4749165"/>
            <a:ext cx="2895243" cy="331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SGD Generalizes Better</a:t>
            </a:r>
            <a:endParaRPr lang="en-US" sz="2050" dirty="0"/>
          </a:p>
        </p:txBody>
      </p:sp>
      <p:sp>
        <p:nvSpPr>
          <p:cNvPr id="15" name="Text 12"/>
          <p:cNvSpPr/>
          <p:nvPr/>
        </p:nvSpPr>
        <p:spPr>
          <a:xfrm>
            <a:off x="7290554" y="5208151"/>
            <a:ext cx="6596896" cy="3395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Adam converges faster but may overfit.</a:t>
            </a:r>
            <a:endParaRPr lang="en-US" sz="1650" dirty="0"/>
          </a:p>
        </p:txBody>
      </p:sp>
      <p:sp>
        <p:nvSpPr>
          <p:cNvPr id="16" name="Text 13"/>
          <p:cNvSpPr/>
          <p:nvPr/>
        </p:nvSpPr>
        <p:spPr>
          <a:xfrm>
            <a:off x="6229350" y="6049328"/>
            <a:ext cx="7658100" cy="6791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Best: ResNet18 with transfer learning and SGD (58.13% accuracy, 0.5319 macro F1).</a:t>
            </a:r>
            <a:endParaRPr lang="en-US" sz="1650" dirty="0"/>
          </a:p>
        </p:txBody>
      </p:sp>
      <p:sp>
        <p:nvSpPr>
          <p:cNvPr id="17" name="Text 14"/>
          <p:cNvSpPr/>
          <p:nvPr/>
        </p:nvSpPr>
        <p:spPr>
          <a:xfrm>
            <a:off x="6229350" y="6967180"/>
            <a:ext cx="7658100" cy="6791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Future work: Longer VGG16 training, class-balanced loss, advanced architectures.</a:t>
            </a:r>
            <a:endParaRPr lang="en-US" sz="165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6365D35-C0F5-462F-A7AF-0816C974E31A}"/>
              </a:ext>
            </a:extLst>
          </p:cNvPr>
          <p:cNvSpPr/>
          <p:nvPr/>
        </p:nvSpPr>
        <p:spPr>
          <a:xfrm>
            <a:off x="12567424" y="7560527"/>
            <a:ext cx="2062976" cy="669073"/>
          </a:xfrm>
          <a:prstGeom prst="rect">
            <a:avLst/>
          </a:prstGeom>
          <a:solidFill>
            <a:srgbClr val="1C1D1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DF0E387-2676-4A4D-FB7C-FDB418457B20}"/>
              </a:ext>
            </a:extLst>
          </p:cNvPr>
          <p:cNvSpPr txBox="1"/>
          <p:nvPr/>
        </p:nvSpPr>
        <p:spPr>
          <a:xfrm>
            <a:off x="2874188" y="1059365"/>
            <a:ext cx="8324463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</a:rPr>
              <a:t>Thank</a:t>
            </a:r>
            <a:r>
              <a:rPr lang="en-US" sz="23900" dirty="0">
                <a:solidFill>
                  <a:schemeClr val="bg1"/>
                </a:solidFill>
              </a:rPr>
              <a:t> </a:t>
            </a:r>
            <a:r>
              <a:rPr lang="en-US" sz="660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</a:rPr>
              <a:t>you</a:t>
            </a:r>
            <a:r>
              <a:rPr lang="en-US" sz="23900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375356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97692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965377"/>
            <a:ext cx="588299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Abstract: Key Findings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014317"/>
            <a:ext cx="4196358" cy="2085142"/>
          </a:xfrm>
          <a:prstGeom prst="roundRect">
            <a:avLst>
              <a:gd name="adj" fmla="val 7017"/>
            </a:avLst>
          </a:prstGeom>
          <a:solidFill>
            <a:srgbClr val="1C1D1F"/>
          </a:solidFill>
          <a:ln w="30480">
            <a:solidFill>
              <a:srgbClr val="54555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Shape 2"/>
          <p:cNvSpPr/>
          <p:nvPr/>
        </p:nvSpPr>
        <p:spPr>
          <a:xfrm>
            <a:off x="763310" y="5014317"/>
            <a:ext cx="121920" cy="2085142"/>
          </a:xfrm>
          <a:prstGeom prst="roundRect">
            <a:avLst>
              <a:gd name="adj" fmla="val 27907"/>
            </a:avLst>
          </a:prstGeom>
          <a:solidFill>
            <a:srgbClr val="9FA58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1142524" y="5271611"/>
            <a:ext cx="358068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Transfer Learning Essential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142524" y="5762030"/>
            <a:ext cx="35903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Significantly improves performance.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216962" y="5014317"/>
            <a:ext cx="4196358" cy="2085142"/>
          </a:xfrm>
          <a:prstGeom prst="roundRect">
            <a:avLst>
              <a:gd name="adj" fmla="val 7017"/>
            </a:avLst>
          </a:prstGeom>
          <a:solidFill>
            <a:srgbClr val="1C1D1F"/>
          </a:solidFill>
          <a:ln w="30480">
            <a:solidFill>
              <a:srgbClr val="54555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Shape 6"/>
          <p:cNvSpPr/>
          <p:nvPr/>
        </p:nvSpPr>
        <p:spPr>
          <a:xfrm>
            <a:off x="5186482" y="5014317"/>
            <a:ext cx="121920" cy="2085142"/>
          </a:xfrm>
          <a:prstGeom prst="roundRect">
            <a:avLst>
              <a:gd name="adj" fmla="val 27907"/>
            </a:avLst>
          </a:prstGeom>
          <a:solidFill>
            <a:srgbClr val="9FA58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7"/>
          <p:cNvSpPr/>
          <p:nvPr/>
        </p:nvSpPr>
        <p:spPr>
          <a:xfrm>
            <a:off x="5565696" y="527161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ResNet18 + SGD Best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565696" y="5762030"/>
            <a:ext cx="35903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Achieves best results on 50-class dataset.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9640133" y="5014317"/>
            <a:ext cx="4196358" cy="2085142"/>
          </a:xfrm>
          <a:prstGeom prst="roundRect">
            <a:avLst>
              <a:gd name="adj" fmla="val 7017"/>
            </a:avLst>
          </a:prstGeom>
          <a:solidFill>
            <a:srgbClr val="1C1D1F"/>
          </a:solidFill>
          <a:ln w="30480">
            <a:solidFill>
              <a:srgbClr val="54555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3" name="Shape 10"/>
          <p:cNvSpPr/>
          <p:nvPr/>
        </p:nvSpPr>
        <p:spPr>
          <a:xfrm>
            <a:off x="9609653" y="5014317"/>
            <a:ext cx="121920" cy="2085142"/>
          </a:xfrm>
          <a:prstGeom prst="roundRect">
            <a:avLst>
              <a:gd name="adj" fmla="val 27907"/>
            </a:avLst>
          </a:prstGeom>
          <a:solidFill>
            <a:srgbClr val="9FA58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Text 11"/>
          <p:cNvSpPr/>
          <p:nvPr/>
        </p:nvSpPr>
        <p:spPr>
          <a:xfrm>
            <a:off x="9988868" y="5271611"/>
            <a:ext cx="359033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Monitoring with TensorBoard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9988868" y="6116360"/>
            <a:ext cx="35903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Tracks accuracy and loss for insights.</a:t>
            </a:r>
            <a:endParaRPr lang="en-US" sz="175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89C2621-25F6-A45F-90DA-3E7DEF185D85}"/>
              </a:ext>
            </a:extLst>
          </p:cNvPr>
          <p:cNvSpPr/>
          <p:nvPr/>
        </p:nvSpPr>
        <p:spPr>
          <a:xfrm>
            <a:off x="12567424" y="7560527"/>
            <a:ext cx="2062976" cy="669073"/>
          </a:xfrm>
          <a:prstGeom prst="rect">
            <a:avLst/>
          </a:prstGeom>
          <a:solidFill>
            <a:srgbClr val="1C1D1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96372" y="390049"/>
            <a:ext cx="7887652" cy="4431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50"/>
              </a:lnSpc>
              <a:buNone/>
            </a:pPr>
            <a:r>
              <a:rPr lang="en-US" sz="275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Introduction: Why Automate Cattle Recognition?</a:t>
            </a:r>
            <a:endParaRPr lang="en-US" sz="2750" dirty="0"/>
          </a:p>
        </p:txBody>
      </p:sp>
      <p:sp>
        <p:nvSpPr>
          <p:cNvPr id="3" name="Text 1"/>
          <p:cNvSpPr/>
          <p:nvPr/>
        </p:nvSpPr>
        <p:spPr>
          <a:xfrm>
            <a:off x="496372" y="1173480"/>
            <a:ext cx="6645831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Manual identification is slow and subjective.</a:t>
            </a:r>
            <a:endParaRPr lang="en-US" sz="1100" dirty="0"/>
          </a:p>
        </p:txBody>
      </p:sp>
      <p:sp>
        <p:nvSpPr>
          <p:cNvPr id="4" name="Text 2"/>
          <p:cNvSpPr/>
          <p:nvPr/>
        </p:nvSpPr>
        <p:spPr>
          <a:xfrm>
            <a:off x="496372" y="1527929"/>
            <a:ext cx="6645831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Deep learning offers scalable, objective solutions.</a:t>
            </a:r>
            <a:endParaRPr lang="en-US" sz="1100" dirty="0"/>
          </a:p>
        </p:txBody>
      </p:sp>
      <p:sp>
        <p:nvSpPr>
          <p:cNvPr id="5" name="Text 3"/>
          <p:cNvSpPr/>
          <p:nvPr/>
        </p:nvSpPr>
        <p:spPr>
          <a:xfrm>
            <a:off x="496372" y="1882378"/>
            <a:ext cx="6645831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CNNs are state-of-the-art for image recognition.</a:t>
            </a:r>
            <a:endParaRPr lang="en-US" sz="110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5818" y="1205389"/>
            <a:ext cx="6645831" cy="6645831"/>
          </a:xfrm>
          <a:prstGeom prst="rect">
            <a:avLst/>
          </a:prstGeom>
        </p:spPr>
      </p:pic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9593" y="8174593"/>
            <a:ext cx="212646" cy="212646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957263" y="8170307"/>
            <a:ext cx="1772841" cy="2215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Implement CNNs</a:t>
            </a:r>
            <a:endParaRPr lang="en-US" sz="1350" dirty="0"/>
          </a:p>
        </p:txBody>
      </p:sp>
      <p:sp>
        <p:nvSpPr>
          <p:cNvPr id="9" name="Text 5"/>
          <p:cNvSpPr/>
          <p:nvPr/>
        </p:nvSpPr>
        <p:spPr>
          <a:xfrm>
            <a:off x="957263" y="8476893"/>
            <a:ext cx="6269236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ResNet18 and VGG16 architectures.</a:t>
            </a:r>
            <a:endParaRPr lang="en-US" sz="110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57003" y="8174593"/>
            <a:ext cx="212646" cy="212646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7864673" y="8170307"/>
            <a:ext cx="1772841" cy="2215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Compare Optimizers</a:t>
            </a:r>
            <a:endParaRPr lang="en-US" sz="1350" dirty="0"/>
          </a:p>
        </p:txBody>
      </p:sp>
      <p:sp>
        <p:nvSpPr>
          <p:cNvPr id="12" name="Text 7"/>
          <p:cNvSpPr/>
          <p:nvPr/>
        </p:nvSpPr>
        <p:spPr>
          <a:xfrm>
            <a:off x="7864673" y="8476893"/>
            <a:ext cx="6269355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SGD vs. Adam performance.</a:t>
            </a:r>
            <a:endParaRPr lang="en-US" sz="110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9593" y="8991600"/>
            <a:ext cx="212646" cy="212646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957263" y="8987314"/>
            <a:ext cx="2219087" cy="2215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Evaluate Transfer Learning</a:t>
            </a:r>
            <a:endParaRPr lang="en-US" sz="1350" dirty="0"/>
          </a:p>
        </p:txBody>
      </p:sp>
      <p:sp>
        <p:nvSpPr>
          <p:cNvPr id="15" name="Text 9"/>
          <p:cNvSpPr/>
          <p:nvPr/>
        </p:nvSpPr>
        <p:spPr>
          <a:xfrm>
            <a:off x="957263" y="9293900"/>
            <a:ext cx="6269236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Scratch vs. pre-trained models.</a:t>
            </a:r>
            <a:endParaRPr lang="en-US" sz="1100" dirty="0"/>
          </a:p>
        </p:txBody>
      </p:sp>
      <p:pic>
        <p:nvPicPr>
          <p:cNvPr id="16" name="Image 4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57003" y="8991600"/>
            <a:ext cx="212646" cy="212646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7864673" y="8987314"/>
            <a:ext cx="2126218" cy="2215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Analyze with TensorBoard</a:t>
            </a:r>
            <a:endParaRPr lang="en-US" sz="1350" dirty="0"/>
          </a:p>
        </p:txBody>
      </p:sp>
      <p:sp>
        <p:nvSpPr>
          <p:cNvPr id="18" name="Text 11"/>
          <p:cNvSpPr/>
          <p:nvPr/>
        </p:nvSpPr>
        <p:spPr>
          <a:xfrm>
            <a:off x="7864673" y="9293900"/>
            <a:ext cx="6269355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Accuracy and loss curves.</a:t>
            </a:r>
            <a:endParaRPr lang="en-US" sz="11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EA9607F-B041-ABA1-881B-4E9E6F415364}"/>
              </a:ext>
            </a:extLst>
          </p:cNvPr>
          <p:cNvSpPr/>
          <p:nvPr/>
        </p:nvSpPr>
        <p:spPr>
          <a:xfrm>
            <a:off x="12567424" y="7560527"/>
            <a:ext cx="2062976" cy="669073"/>
          </a:xfrm>
          <a:prstGeom prst="rect">
            <a:avLst/>
          </a:prstGeom>
          <a:solidFill>
            <a:srgbClr val="1C1D1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44366" y="506254"/>
            <a:ext cx="5199578" cy="5753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00"/>
              </a:lnSpc>
              <a:buNone/>
            </a:pPr>
            <a:r>
              <a:rPr lang="en-US" sz="360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Dataset &amp; Preprocessing</a:t>
            </a:r>
            <a:endParaRPr lang="en-US" sz="3600" dirty="0"/>
          </a:p>
        </p:txBody>
      </p:sp>
      <p:sp>
        <p:nvSpPr>
          <p:cNvPr id="3" name="Text 1"/>
          <p:cNvSpPr/>
          <p:nvPr/>
        </p:nvSpPr>
        <p:spPr>
          <a:xfrm>
            <a:off x="644366" y="1656755"/>
            <a:ext cx="3797498" cy="6075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750"/>
              </a:lnSpc>
              <a:buNone/>
            </a:pPr>
            <a:r>
              <a:rPr lang="en-US" sz="475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50</a:t>
            </a:r>
            <a:endParaRPr lang="en-US" sz="4750" dirty="0"/>
          </a:p>
        </p:txBody>
      </p:sp>
      <p:sp>
        <p:nvSpPr>
          <p:cNvPr id="4" name="Text 2"/>
          <p:cNvSpPr/>
          <p:nvPr/>
        </p:nvSpPr>
        <p:spPr>
          <a:xfrm>
            <a:off x="1392317" y="2494359"/>
            <a:ext cx="2301478" cy="2876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Cattle Breeds</a:t>
            </a:r>
            <a:endParaRPr lang="en-US" sz="1800" dirty="0"/>
          </a:p>
        </p:txBody>
      </p:sp>
      <p:sp>
        <p:nvSpPr>
          <p:cNvPr id="5" name="Text 3"/>
          <p:cNvSpPr/>
          <p:nvPr/>
        </p:nvSpPr>
        <p:spPr>
          <a:xfrm>
            <a:off x="644366" y="2966085"/>
            <a:ext cx="3797498" cy="294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14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Diverse dataset.</a:t>
            </a:r>
            <a:endParaRPr lang="en-US" sz="1400" dirty="0"/>
          </a:p>
        </p:txBody>
      </p:sp>
      <p:sp>
        <p:nvSpPr>
          <p:cNvPr id="6" name="Text 4"/>
          <p:cNvSpPr/>
          <p:nvPr/>
        </p:nvSpPr>
        <p:spPr>
          <a:xfrm>
            <a:off x="4672013" y="1656755"/>
            <a:ext cx="3797618" cy="6075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750"/>
              </a:lnSpc>
              <a:buNone/>
            </a:pPr>
            <a:r>
              <a:rPr lang="en-US" sz="475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5949</a:t>
            </a:r>
            <a:endParaRPr lang="en-US" sz="4750" dirty="0"/>
          </a:p>
        </p:txBody>
      </p:sp>
      <p:sp>
        <p:nvSpPr>
          <p:cNvPr id="7" name="Text 5"/>
          <p:cNvSpPr/>
          <p:nvPr/>
        </p:nvSpPr>
        <p:spPr>
          <a:xfrm>
            <a:off x="5420082" y="2494359"/>
            <a:ext cx="2301478" cy="2876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Training Images</a:t>
            </a:r>
            <a:endParaRPr lang="en-US" sz="1800" dirty="0"/>
          </a:p>
        </p:txBody>
      </p:sp>
      <p:sp>
        <p:nvSpPr>
          <p:cNvPr id="8" name="Text 6"/>
          <p:cNvSpPr/>
          <p:nvPr/>
        </p:nvSpPr>
        <p:spPr>
          <a:xfrm>
            <a:off x="4672013" y="2966085"/>
            <a:ext cx="3797618" cy="294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14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For model learning.</a:t>
            </a:r>
            <a:endParaRPr lang="en-US" sz="1400" dirty="0"/>
          </a:p>
        </p:txBody>
      </p:sp>
      <p:sp>
        <p:nvSpPr>
          <p:cNvPr id="9" name="Text 7"/>
          <p:cNvSpPr/>
          <p:nvPr/>
        </p:nvSpPr>
        <p:spPr>
          <a:xfrm>
            <a:off x="644366" y="3720703"/>
            <a:ext cx="3797498" cy="6075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750"/>
              </a:lnSpc>
              <a:buNone/>
            </a:pPr>
            <a:r>
              <a:rPr lang="en-US" sz="475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1254</a:t>
            </a:r>
            <a:endParaRPr lang="en-US" sz="4750" dirty="0"/>
          </a:p>
        </p:txBody>
      </p:sp>
      <p:sp>
        <p:nvSpPr>
          <p:cNvPr id="10" name="Text 8"/>
          <p:cNvSpPr/>
          <p:nvPr/>
        </p:nvSpPr>
        <p:spPr>
          <a:xfrm>
            <a:off x="1392317" y="4558308"/>
            <a:ext cx="2301478" cy="2876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Validation Images</a:t>
            </a:r>
            <a:endParaRPr lang="en-US" sz="1800" dirty="0"/>
          </a:p>
        </p:txBody>
      </p:sp>
      <p:sp>
        <p:nvSpPr>
          <p:cNvPr id="11" name="Text 9"/>
          <p:cNvSpPr/>
          <p:nvPr/>
        </p:nvSpPr>
        <p:spPr>
          <a:xfrm>
            <a:off x="644366" y="5030033"/>
            <a:ext cx="3797498" cy="294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14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For model tuning.</a:t>
            </a:r>
            <a:endParaRPr lang="en-US" sz="1400" dirty="0"/>
          </a:p>
        </p:txBody>
      </p:sp>
      <p:sp>
        <p:nvSpPr>
          <p:cNvPr id="12" name="Text 10"/>
          <p:cNvSpPr/>
          <p:nvPr/>
        </p:nvSpPr>
        <p:spPr>
          <a:xfrm>
            <a:off x="4672013" y="3720703"/>
            <a:ext cx="3797618" cy="6075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750"/>
              </a:lnSpc>
              <a:buNone/>
            </a:pPr>
            <a:r>
              <a:rPr lang="en-US" sz="475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1328</a:t>
            </a:r>
            <a:endParaRPr lang="en-US" sz="4750" dirty="0"/>
          </a:p>
        </p:txBody>
      </p:sp>
      <p:sp>
        <p:nvSpPr>
          <p:cNvPr id="13" name="Text 11"/>
          <p:cNvSpPr/>
          <p:nvPr/>
        </p:nvSpPr>
        <p:spPr>
          <a:xfrm>
            <a:off x="5420082" y="4558308"/>
            <a:ext cx="2301478" cy="2876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Test Images</a:t>
            </a:r>
            <a:endParaRPr lang="en-US" sz="1800" dirty="0"/>
          </a:p>
        </p:txBody>
      </p:sp>
      <p:sp>
        <p:nvSpPr>
          <p:cNvPr id="14" name="Text 12"/>
          <p:cNvSpPr/>
          <p:nvPr/>
        </p:nvSpPr>
        <p:spPr>
          <a:xfrm>
            <a:off x="4672013" y="5030033"/>
            <a:ext cx="3797618" cy="294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14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For final evaluation.</a:t>
            </a:r>
            <a:endParaRPr lang="en-US" sz="1400" dirty="0"/>
          </a:p>
        </p:txBody>
      </p:sp>
      <p:pic>
        <p:nvPicPr>
          <p:cNvPr id="1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6354" y="1564719"/>
            <a:ext cx="5067181" cy="5067181"/>
          </a:xfrm>
          <a:prstGeom prst="rect">
            <a:avLst/>
          </a:prstGeom>
        </p:spPr>
      </p:pic>
      <p:sp>
        <p:nvSpPr>
          <p:cNvPr id="16" name="Text 13"/>
          <p:cNvSpPr/>
          <p:nvPr/>
        </p:nvSpPr>
        <p:spPr>
          <a:xfrm>
            <a:off x="644366" y="7046000"/>
            <a:ext cx="13341668" cy="294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Images resized to </a:t>
            </a:r>
            <a:r>
              <a:rPr lang="en-US" sz="1400" i="1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224 \times 224</a:t>
            </a:r>
            <a:r>
              <a:rPr lang="en-US" sz="14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 pixels.</a:t>
            </a:r>
            <a:endParaRPr lang="en-US" sz="1400" dirty="0"/>
          </a:p>
        </p:txBody>
      </p:sp>
      <p:sp>
        <p:nvSpPr>
          <p:cNvPr id="17" name="Text 14"/>
          <p:cNvSpPr/>
          <p:nvPr/>
        </p:nvSpPr>
        <p:spPr>
          <a:xfrm>
            <a:off x="644366" y="7547491"/>
            <a:ext cx="13341668" cy="294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Training data augmented: random horizontal flip, rotation.</a:t>
            </a:r>
            <a:endParaRPr lang="en-US" sz="1400" dirty="0"/>
          </a:p>
        </p:txBody>
      </p:sp>
      <p:sp>
        <p:nvSpPr>
          <p:cNvPr id="18" name="Text 15"/>
          <p:cNvSpPr/>
          <p:nvPr/>
        </p:nvSpPr>
        <p:spPr>
          <a:xfrm>
            <a:off x="644366" y="8048982"/>
            <a:ext cx="13341668" cy="294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All images normalized with ImageNet mean/std.</a:t>
            </a:r>
            <a:endParaRPr lang="en-US" sz="14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C04EAF5-72F6-4100-7BD0-E62CA61CCE38}"/>
              </a:ext>
            </a:extLst>
          </p:cNvPr>
          <p:cNvSpPr/>
          <p:nvPr/>
        </p:nvSpPr>
        <p:spPr>
          <a:xfrm>
            <a:off x="12567424" y="7560527"/>
            <a:ext cx="2062976" cy="669073"/>
          </a:xfrm>
          <a:prstGeom prst="rect">
            <a:avLst/>
          </a:prstGeom>
          <a:solidFill>
            <a:srgbClr val="1C1D1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89975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Model Architectures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1948696"/>
            <a:ext cx="3664744" cy="2577108"/>
          </a:xfrm>
          <a:prstGeom prst="roundRect">
            <a:avLst>
              <a:gd name="adj" fmla="val 1320"/>
            </a:avLst>
          </a:prstGeom>
          <a:solidFill>
            <a:srgbClr val="3B3C3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Shape 2"/>
          <p:cNvSpPr/>
          <p:nvPr/>
        </p:nvSpPr>
        <p:spPr>
          <a:xfrm>
            <a:off x="6507004" y="2175510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9FA582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94170" y="2362557"/>
            <a:ext cx="306110" cy="30611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507004" y="30827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ResNet18 (TL)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6507004" y="3573185"/>
            <a:ext cx="3211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ImageNet-pretrained, final layer replaced for 50 classes.</a:t>
            </a:r>
            <a:endParaRPr lang="en-US" sz="1750" dirty="0"/>
          </a:p>
        </p:txBody>
      </p:sp>
      <p:sp>
        <p:nvSpPr>
          <p:cNvPr id="9" name="Shape 5"/>
          <p:cNvSpPr/>
          <p:nvPr/>
        </p:nvSpPr>
        <p:spPr>
          <a:xfrm>
            <a:off x="10171748" y="1948696"/>
            <a:ext cx="3664863" cy="2577108"/>
          </a:xfrm>
          <a:prstGeom prst="roundRect">
            <a:avLst>
              <a:gd name="adj" fmla="val 1320"/>
            </a:avLst>
          </a:prstGeom>
          <a:solidFill>
            <a:srgbClr val="3B3C3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Shape 6"/>
          <p:cNvSpPr/>
          <p:nvPr/>
        </p:nvSpPr>
        <p:spPr>
          <a:xfrm>
            <a:off x="10398562" y="2175510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9FA582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585728" y="2362557"/>
            <a:ext cx="306110" cy="306110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10398562" y="30827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ResNet18 (Scratch)</a:t>
            </a:r>
            <a:endParaRPr lang="en-US" sz="2200" dirty="0"/>
          </a:p>
        </p:txBody>
      </p:sp>
      <p:sp>
        <p:nvSpPr>
          <p:cNvPr id="13" name="Text 8"/>
          <p:cNvSpPr/>
          <p:nvPr/>
        </p:nvSpPr>
        <p:spPr>
          <a:xfrm>
            <a:off x="10398562" y="3573185"/>
            <a:ext cx="32112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Same architecture, randomly initialized.</a:t>
            </a:r>
            <a:endParaRPr lang="en-US" sz="1750" dirty="0"/>
          </a:p>
        </p:txBody>
      </p:sp>
      <p:sp>
        <p:nvSpPr>
          <p:cNvPr id="14" name="Shape 9"/>
          <p:cNvSpPr/>
          <p:nvPr/>
        </p:nvSpPr>
        <p:spPr>
          <a:xfrm>
            <a:off x="6280190" y="4752618"/>
            <a:ext cx="7556421" cy="2577108"/>
          </a:xfrm>
          <a:prstGeom prst="roundRect">
            <a:avLst>
              <a:gd name="adj" fmla="val 1320"/>
            </a:avLst>
          </a:prstGeom>
          <a:solidFill>
            <a:srgbClr val="3B3C3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Shape 10"/>
          <p:cNvSpPr/>
          <p:nvPr/>
        </p:nvSpPr>
        <p:spPr>
          <a:xfrm>
            <a:off x="6507004" y="4979432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9FA582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694170" y="5166479"/>
            <a:ext cx="306110" cy="306110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6507004" y="588668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VGG16 (TL)</a:t>
            </a:r>
            <a:endParaRPr lang="en-US" sz="2200" dirty="0"/>
          </a:p>
        </p:txBody>
      </p:sp>
      <p:sp>
        <p:nvSpPr>
          <p:cNvPr id="18" name="Text 12"/>
          <p:cNvSpPr/>
          <p:nvPr/>
        </p:nvSpPr>
        <p:spPr>
          <a:xfrm>
            <a:off x="6507004" y="6377107"/>
            <a:ext cx="710279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ImageNet-pretrained, convolutional features frozen, classifier fine-tuned.</a:t>
            </a:r>
            <a:endParaRPr lang="en-US" sz="175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7C9D97E-BC20-ECA1-D328-F907B8E6E9A7}"/>
              </a:ext>
            </a:extLst>
          </p:cNvPr>
          <p:cNvSpPr/>
          <p:nvPr/>
        </p:nvSpPr>
        <p:spPr>
          <a:xfrm>
            <a:off x="12567424" y="7560527"/>
            <a:ext cx="2062976" cy="669073"/>
          </a:xfrm>
          <a:prstGeom prst="rect">
            <a:avLst/>
          </a:prstGeom>
          <a:solidFill>
            <a:srgbClr val="1C1D1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36493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Training Setup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2640687"/>
            <a:ext cx="2149554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Common Settings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3576161"/>
            <a:ext cx="214955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Cross-entropy loss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4381262"/>
            <a:ext cx="214955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Batch size: 32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4823460"/>
            <a:ext cx="214955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PyTorch, Google Colab (GPU)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3504367" y="2640687"/>
            <a:ext cx="214955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Epochs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3504367" y="3221831"/>
            <a:ext cx="214955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ResNet18 (TL): 5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3504367" y="3664029"/>
            <a:ext cx="214955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ResNet18 (Scratch): 3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3504367" y="4469130"/>
            <a:ext cx="214955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VGG16 (TL): 1 (due to size)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6214943" y="2640687"/>
            <a:ext cx="214955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Optimizers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6214943" y="3221831"/>
            <a:ext cx="214955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SGD: LR 0.001, momentum 0.9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6214943" y="4026932"/>
            <a:ext cx="214955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Adam: LR 0.0005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793790" y="588371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Feature extractor frozen for transfer learning.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793790" y="650176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Best validation accuracy models saved.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8206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Quantitative Results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444472"/>
            <a:ext cx="13042821" cy="3266837"/>
          </a:xfrm>
          <a:prstGeom prst="roundRect">
            <a:avLst>
              <a:gd name="adj" fmla="val 1042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" name="Shape 2"/>
          <p:cNvSpPr/>
          <p:nvPr/>
        </p:nvSpPr>
        <p:spPr>
          <a:xfrm>
            <a:off x="801410" y="2452092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3"/>
          <p:cNvSpPr/>
          <p:nvPr/>
        </p:nvSpPr>
        <p:spPr>
          <a:xfrm>
            <a:off x="1028581" y="2595801"/>
            <a:ext cx="21480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ResNet18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3637836" y="2595801"/>
            <a:ext cx="149280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Yes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5591889" y="2595801"/>
            <a:ext cx="149280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SGD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45943" y="2595801"/>
            <a:ext cx="27955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0.5813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10802779" y="2595801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0.5319</a:t>
            </a:r>
            <a:endParaRPr lang="en-US" sz="1750" dirty="0"/>
          </a:p>
        </p:txBody>
      </p:sp>
      <p:sp>
        <p:nvSpPr>
          <p:cNvPr id="10" name="Shape 8"/>
          <p:cNvSpPr/>
          <p:nvPr/>
        </p:nvSpPr>
        <p:spPr>
          <a:xfrm>
            <a:off x="801410" y="3102412"/>
            <a:ext cx="130275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9"/>
          <p:cNvSpPr/>
          <p:nvPr/>
        </p:nvSpPr>
        <p:spPr>
          <a:xfrm>
            <a:off x="1028581" y="3246120"/>
            <a:ext cx="21480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ResNet18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3637836" y="3246120"/>
            <a:ext cx="149280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Yes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5591889" y="3246120"/>
            <a:ext cx="149280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Adam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7545943" y="3246120"/>
            <a:ext cx="27955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0.4902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10802779" y="3246120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0.4455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801410" y="3752731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Text 15"/>
          <p:cNvSpPr/>
          <p:nvPr/>
        </p:nvSpPr>
        <p:spPr>
          <a:xfrm>
            <a:off x="1028581" y="3896439"/>
            <a:ext cx="21480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ResNet18</a:t>
            </a:r>
            <a:endParaRPr lang="en-US" sz="1750" dirty="0"/>
          </a:p>
        </p:txBody>
      </p:sp>
      <p:sp>
        <p:nvSpPr>
          <p:cNvPr id="18" name="Text 16"/>
          <p:cNvSpPr/>
          <p:nvPr/>
        </p:nvSpPr>
        <p:spPr>
          <a:xfrm>
            <a:off x="3637836" y="3896439"/>
            <a:ext cx="149280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No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5591889" y="3896439"/>
            <a:ext cx="149280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SGD</a:t>
            </a:r>
            <a:endParaRPr lang="en-US" sz="1750" dirty="0"/>
          </a:p>
        </p:txBody>
      </p:sp>
      <p:sp>
        <p:nvSpPr>
          <p:cNvPr id="20" name="Text 18"/>
          <p:cNvSpPr/>
          <p:nvPr/>
        </p:nvSpPr>
        <p:spPr>
          <a:xfrm>
            <a:off x="7545943" y="3896439"/>
            <a:ext cx="27955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0.1762</a:t>
            </a:r>
            <a:endParaRPr lang="en-US" sz="1750" dirty="0"/>
          </a:p>
        </p:txBody>
      </p:sp>
      <p:sp>
        <p:nvSpPr>
          <p:cNvPr id="21" name="Text 19"/>
          <p:cNvSpPr/>
          <p:nvPr/>
        </p:nvSpPr>
        <p:spPr>
          <a:xfrm>
            <a:off x="10802779" y="3896439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0.0991</a:t>
            </a:r>
            <a:endParaRPr lang="en-US" sz="1750" dirty="0"/>
          </a:p>
        </p:txBody>
      </p:sp>
      <p:sp>
        <p:nvSpPr>
          <p:cNvPr id="22" name="Shape 20"/>
          <p:cNvSpPr/>
          <p:nvPr/>
        </p:nvSpPr>
        <p:spPr>
          <a:xfrm>
            <a:off x="801410" y="4403050"/>
            <a:ext cx="130275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3" name="Text 21"/>
          <p:cNvSpPr/>
          <p:nvPr/>
        </p:nvSpPr>
        <p:spPr>
          <a:xfrm>
            <a:off x="1028581" y="4546759"/>
            <a:ext cx="21480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VGG16</a:t>
            </a:r>
            <a:endParaRPr lang="en-US" sz="1750" dirty="0"/>
          </a:p>
        </p:txBody>
      </p:sp>
      <p:sp>
        <p:nvSpPr>
          <p:cNvPr id="24" name="Text 22"/>
          <p:cNvSpPr/>
          <p:nvPr/>
        </p:nvSpPr>
        <p:spPr>
          <a:xfrm>
            <a:off x="3637836" y="4546759"/>
            <a:ext cx="149280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Yes</a:t>
            </a:r>
            <a:endParaRPr lang="en-US" sz="1750" dirty="0"/>
          </a:p>
        </p:txBody>
      </p:sp>
      <p:sp>
        <p:nvSpPr>
          <p:cNvPr id="25" name="Text 23"/>
          <p:cNvSpPr/>
          <p:nvPr/>
        </p:nvSpPr>
        <p:spPr>
          <a:xfrm>
            <a:off x="5591889" y="4546759"/>
            <a:ext cx="149280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SGD</a:t>
            </a:r>
            <a:endParaRPr lang="en-US" sz="1750" dirty="0"/>
          </a:p>
        </p:txBody>
      </p:sp>
      <p:sp>
        <p:nvSpPr>
          <p:cNvPr id="26" name="Text 24"/>
          <p:cNvSpPr/>
          <p:nvPr/>
        </p:nvSpPr>
        <p:spPr>
          <a:xfrm>
            <a:off x="7545943" y="4546759"/>
            <a:ext cx="27955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0.4495</a:t>
            </a:r>
            <a:endParaRPr lang="en-US" sz="1750" dirty="0"/>
          </a:p>
        </p:txBody>
      </p:sp>
      <p:sp>
        <p:nvSpPr>
          <p:cNvPr id="27" name="Text 25"/>
          <p:cNvSpPr/>
          <p:nvPr/>
        </p:nvSpPr>
        <p:spPr>
          <a:xfrm>
            <a:off x="10802779" y="4546759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0.3820</a:t>
            </a:r>
            <a:endParaRPr lang="en-US" sz="1750" dirty="0"/>
          </a:p>
        </p:txBody>
      </p:sp>
      <p:sp>
        <p:nvSpPr>
          <p:cNvPr id="28" name="Shape 26"/>
          <p:cNvSpPr/>
          <p:nvPr/>
        </p:nvSpPr>
        <p:spPr>
          <a:xfrm>
            <a:off x="801410" y="5053370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9" name="Text 27"/>
          <p:cNvSpPr/>
          <p:nvPr/>
        </p:nvSpPr>
        <p:spPr>
          <a:xfrm>
            <a:off x="1028581" y="5197078"/>
            <a:ext cx="21480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VGG16</a:t>
            </a:r>
            <a:endParaRPr lang="en-US" sz="1750" dirty="0"/>
          </a:p>
        </p:txBody>
      </p:sp>
      <p:sp>
        <p:nvSpPr>
          <p:cNvPr id="30" name="Text 28"/>
          <p:cNvSpPr/>
          <p:nvPr/>
        </p:nvSpPr>
        <p:spPr>
          <a:xfrm>
            <a:off x="3637836" y="5197078"/>
            <a:ext cx="149280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Yes</a:t>
            </a:r>
            <a:endParaRPr lang="en-US" sz="1750" dirty="0"/>
          </a:p>
        </p:txBody>
      </p:sp>
      <p:sp>
        <p:nvSpPr>
          <p:cNvPr id="31" name="Text 29"/>
          <p:cNvSpPr/>
          <p:nvPr/>
        </p:nvSpPr>
        <p:spPr>
          <a:xfrm>
            <a:off x="5591889" y="5197078"/>
            <a:ext cx="149280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Adam</a:t>
            </a:r>
            <a:endParaRPr lang="en-US" sz="1750" dirty="0"/>
          </a:p>
        </p:txBody>
      </p:sp>
      <p:sp>
        <p:nvSpPr>
          <p:cNvPr id="32" name="Text 30"/>
          <p:cNvSpPr/>
          <p:nvPr/>
        </p:nvSpPr>
        <p:spPr>
          <a:xfrm>
            <a:off x="7545943" y="5197078"/>
            <a:ext cx="27955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0.3742</a:t>
            </a:r>
            <a:endParaRPr lang="en-US" sz="1750" dirty="0"/>
          </a:p>
        </p:txBody>
      </p:sp>
      <p:sp>
        <p:nvSpPr>
          <p:cNvPr id="33" name="Text 31"/>
          <p:cNvSpPr/>
          <p:nvPr/>
        </p:nvSpPr>
        <p:spPr>
          <a:xfrm>
            <a:off x="10802779" y="5197078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0.3560</a:t>
            </a:r>
            <a:endParaRPr lang="en-US" sz="1750" dirty="0"/>
          </a:p>
        </p:txBody>
      </p:sp>
      <p:sp>
        <p:nvSpPr>
          <p:cNvPr id="34" name="Text 32"/>
          <p:cNvSpPr/>
          <p:nvPr/>
        </p:nvSpPr>
        <p:spPr>
          <a:xfrm>
            <a:off x="793790" y="596646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ResNet18 (TL) with SGD achieves best performance.</a:t>
            </a:r>
            <a:endParaRPr lang="en-US" sz="1750" dirty="0"/>
          </a:p>
        </p:txBody>
      </p:sp>
      <p:sp>
        <p:nvSpPr>
          <p:cNvPr id="35" name="Text 33"/>
          <p:cNvSpPr/>
          <p:nvPr/>
        </p:nvSpPr>
        <p:spPr>
          <a:xfrm>
            <a:off x="793790" y="658451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Training from scratch performs poorly, highlighting transfer learning's importance.</a:t>
            </a:r>
            <a:endParaRPr lang="en-US" sz="1750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E1B19F87-F98B-DB95-07BB-57AB64E86ABC}"/>
              </a:ext>
            </a:extLst>
          </p:cNvPr>
          <p:cNvSpPr/>
          <p:nvPr/>
        </p:nvSpPr>
        <p:spPr>
          <a:xfrm>
            <a:off x="12567424" y="7560527"/>
            <a:ext cx="2062976" cy="669073"/>
          </a:xfrm>
          <a:prstGeom prst="rect">
            <a:avLst/>
          </a:prstGeom>
          <a:solidFill>
            <a:srgbClr val="1C1D1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85242"/>
            <a:ext cx="818661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TensorBoard Insights: ResNet18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26099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ResNet18 with SGD</a:t>
            </a:r>
            <a:endParaRPr lang="en-US" sz="22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870478"/>
            <a:ext cx="3291840" cy="1211580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4337209"/>
            <a:ext cx="3299460" cy="140970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93790" y="600206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Stable training, good generalization, validation accuracy up to 59%.</a:t>
            </a: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7599521" y="226099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ResNet18 with Adam</a:t>
            </a:r>
            <a:endParaRPr lang="en-US" sz="220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99521" y="2870478"/>
            <a:ext cx="3291840" cy="1394460"/>
          </a:xfrm>
          <a:prstGeom prst="rect">
            <a:avLst/>
          </a:prstGeom>
        </p:spPr>
      </p:pic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99521" y="4520089"/>
            <a:ext cx="3299460" cy="1539240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7599521" y="631448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Faster convergence, but lower saturation and larger train/validation gap.</a:t>
            </a:r>
            <a:endParaRPr lang="en-US" sz="175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53F6C28-7988-D612-B086-8508F3598665}"/>
              </a:ext>
            </a:extLst>
          </p:cNvPr>
          <p:cNvSpPr/>
          <p:nvPr/>
        </p:nvSpPr>
        <p:spPr>
          <a:xfrm>
            <a:off x="12567424" y="7560527"/>
            <a:ext cx="2062976" cy="669073"/>
          </a:xfrm>
          <a:prstGeom prst="rect">
            <a:avLst/>
          </a:prstGeom>
          <a:solidFill>
            <a:srgbClr val="1C1D1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79502" y="889992"/>
            <a:ext cx="791571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TensorBoard Insights: VGG16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16574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VGG16 with SGD</a:t>
            </a:r>
            <a:endParaRPr lang="en-US" sz="22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775228"/>
            <a:ext cx="3299460" cy="1562100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4592479"/>
            <a:ext cx="3291840" cy="156210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93790" y="640973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Model still improving, more epochs likely needed for full convergence.</a:t>
            </a: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7599521" y="216574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VGG16 with Adam</a:t>
            </a:r>
            <a:endParaRPr lang="en-US" sz="220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99521" y="2775228"/>
            <a:ext cx="3299460" cy="1706880"/>
          </a:xfrm>
          <a:prstGeom prst="rect">
            <a:avLst/>
          </a:prstGeom>
        </p:spPr>
      </p:pic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99521" y="4737259"/>
            <a:ext cx="3291840" cy="1645920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7599521" y="663833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Fluctuating curves, reasonable accuracy for single epoch.</a:t>
            </a:r>
            <a:endParaRPr lang="en-US" sz="175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CEAE1CD-6082-1F08-CC20-A96E4D69E46F}"/>
              </a:ext>
            </a:extLst>
          </p:cNvPr>
          <p:cNvSpPr/>
          <p:nvPr/>
        </p:nvSpPr>
        <p:spPr>
          <a:xfrm>
            <a:off x="12567424" y="7560527"/>
            <a:ext cx="2062976" cy="669073"/>
          </a:xfrm>
          <a:prstGeom prst="rect">
            <a:avLst/>
          </a:prstGeom>
          <a:solidFill>
            <a:srgbClr val="1C1D1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474</Words>
  <Application>Microsoft Office PowerPoint</Application>
  <PresentationFormat>Custom</PresentationFormat>
  <Paragraphs>121</Paragraphs>
  <Slides>11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Bitter</vt:lpstr>
      <vt:lpstr>Outfit Bold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Samira İsmayılova</cp:lastModifiedBy>
  <cp:revision>1</cp:revision>
  <dcterms:created xsi:type="dcterms:W3CDTF">2025-11-28T22:09:49Z</dcterms:created>
  <dcterms:modified xsi:type="dcterms:W3CDTF">2025-11-28T22:12:30Z</dcterms:modified>
</cp:coreProperties>
</file>